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73" r:id="rId4"/>
    <p:sldId id="272" r:id="rId5"/>
    <p:sldId id="274" r:id="rId6"/>
    <p:sldId id="275" r:id="rId7"/>
    <p:sldId id="257" r:id="rId8"/>
    <p:sldId id="262" r:id="rId9"/>
    <p:sldId id="259" r:id="rId10"/>
    <p:sldId id="260" r:id="rId11"/>
    <p:sldId id="258" r:id="rId12"/>
    <p:sldId id="263" r:id="rId13"/>
    <p:sldId id="267" r:id="rId14"/>
    <p:sldId id="269" r:id="rId15"/>
    <p:sldId id="268" r:id="rId16"/>
    <p:sldId id="264" r:id="rId17"/>
    <p:sldId id="266" r:id="rId18"/>
    <p:sldId id="270" r:id="rId19"/>
    <p:sldId id="271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3" d="100"/>
          <a:sy n="93" d="100"/>
        </p:scale>
        <p:origin x="74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D46D-59A8-EBF3-B306-FD70982A3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2DA8B-48CD-6FEB-C066-9A66A17BD1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C6F70-1678-0366-39F2-F0FE64A13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4B21B-42F9-4CD0-BAB6-1D4DECFF467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98500-46A2-2A82-0AE7-852FE277D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5B5E5-EC9E-6530-6514-51F2257C1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2D4D-63CF-4296-834A-CAD7070EF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24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CC517-6BDF-162B-1845-9411B2D62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17725-940C-A018-3687-6D7749ED4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15C0B-86A9-5149-7226-16688F8FC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4B21B-42F9-4CD0-BAB6-1D4DECFF467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79FC0-8675-0103-228C-AF8A9A459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3A2EE-66B4-3555-2BFF-3275C1F46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2D4D-63CF-4296-834A-CAD7070EF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82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463810-8CAE-1C48-D699-621C9CDFB6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AA39C8-CFC0-97A6-AC29-BEF538F99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091E-7D28-97E1-2108-757BAEC1C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4B21B-42F9-4CD0-BAB6-1D4DECFF467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966B2-D74D-B113-59EE-AED2EE1A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C0186-309E-9C75-05B5-96B870C1F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2D4D-63CF-4296-834A-CAD7070EF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78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C631-36B2-8A86-4C71-9505B5758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578FB-84DD-9301-8D88-25A62BF03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2BC0D-22D3-C03C-5B9A-736C9ADBD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4B21B-42F9-4CD0-BAB6-1D4DECFF467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7ADCC-CAE1-A9CB-CF3C-0DDFFFC57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FC8D5-438C-D12E-23B8-BC3C0747F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2D4D-63CF-4296-834A-CAD7070EF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50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1C3C-EC55-6F20-E0F6-B1FF1AD07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93058-32E9-D0D0-8245-029E52B28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7A38F-09D8-4746-BBFD-B21339487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4B21B-42F9-4CD0-BAB6-1D4DECFF467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88949-4207-27CD-5DEA-3929F92F6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ED2D3-7726-F385-4712-44049896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2D4D-63CF-4296-834A-CAD7070EF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19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4C0E-AD24-EBA6-6783-5DF34890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7CC28-71FA-ADC6-3493-4F7DC67C5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89456-1C0A-A0DF-92A6-78FE68159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15213-1ABF-E98A-63B1-9D7C52219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4B21B-42F9-4CD0-BAB6-1D4DECFF467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1689B-992C-D467-EF6B-F9872FEB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AC7C6-72C3-6868-EF99-0A10D7AB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2D4D-63CF-4296-834A-CAD7070EF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94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9C2EA-A32E-882D-D332-283D06A69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A7E3A-3C47-5EB2-F893-18B2230D4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CD4BE0-72E8-FC54-5CFD-1CF7FE318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DFC7BF-8B73-4EE1-20B7-A27CBB1F84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4C2D34-8085-A00D-917C-67306328BC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7E890E-EC8F-1AAC-1041-B00234870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4B21B-42F9-4CD0-BAB6-1D4DECFF467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1CDD9B-5459-8691-F1D5-3E91665EA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EF827A-AFB3-1981-D798-75A2E375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2D4D-63CF-4296-834A-CAD7070EF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03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1346-30B7-1FCE-F93B-F1BB6B54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C7A5E-6B75-1E48-48AF-60BA79CC9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4B21B-42F9-4CD0-BAB6-1D4DECFF467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32B845-F7B0-9DAF-0A66-0DE588CE0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1468BF-C623-605A-6B7A-085860D61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2D4D-63CF-4296-834A-CAD7070EF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44CCD2-AC85-7AFA-7857-EEF0957A3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4B21B-42F9-4CD0-BAB6-1D4DECFF467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759753-8980-D3C8-C834-46165009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767C5-E45A-8C4E-71E9-B92197CE4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2D4D-63CF-4296-834A-CAD7070EF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69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32DE-D273-320F-29FD-90175E65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5D42C-3CCF-0EDE-FCA4-6C1255B7F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3092D-F91A-659E-4EFC-A53A10F1A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067EC-A369-3EB7-D6B6-4843B997D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4B21B-42F9-4CD0-BAB6-1D4DECFF467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F9C35-E8CD-DB67-51A7-C96A3E055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2111F-E716-4EDB-F925-31102A37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2D4D-63CF-4296-834A-CAD7070EF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68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75185-CB83-3316-C84D-57848B58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5B7BEF-F7AA-DCD4-1AD8-47A236B832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46078-BEB6-6167-9FE7-13DD10BB1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83EBE-026E-40E4-73F8-C47FDE6AA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4B21B-42F9-4CD0-BAB6-1D4DECFF467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277F8-50F6-C79F-A2B5-AF8207B74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DEB2B-AFFD-6E2A-8603-C4FB67DD2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2D4D-63CF-4296-834A-CAD7070EF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BB16BD-342E-B65F-FF51-DB96B7E2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B2301-47E7-98E7-719E-F6E520024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F31C9-3A58-90B9-9089-01173BF2A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4B21B-42F9-4CD0-BAB6-1D4DECFF467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3529B-B3EB-A439-D1E7-BBEDC8C97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4B24E-2180-70AB-7667-2BE8790AB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02D4D-63CF-4296-834A-CAD7070EF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9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0C7B-C500-9F91-EB68-2E566D757F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b="1" dirty="0">
                <a:latin typeface="Helvetica" panose="020B0604020202020204" pitchFamily="34" charset="0"/>
                <a:cs typeface="Helvetica" panose="020B0604020202020204" pitchFamily="34" charset="0"/>
              </a:rPr>
              <a:t>Application-agnostic Data Collection Strategies for AI </a:t>
            </a:r>
            <a:br>
              <a:rPr lang="en-US" sz="48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4800" b="1" dirty="0">
                <a:latin typeface="Helvetica" panose="020B0604020202020204" pitchFamily="34" charset="0"/>
                <a:cs typeface="Helvetica" panose="020B0604020202020204" pitchFamily="34" charset="0"/>
              </a:rPr>
              <a:t>at the Edge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C705F-9B92-409A-36B0-3B4E0F6957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Henry Abrahamson, </a:t>
            </a:r>
            <a:r>
              <a:rPr lang="en-US" dirty="0" err="1"/>
              <a:t>Yongho</a:t>
            </a:r>
            <a:r>
              <a:rPr lang="en-US" dirty="0"/>
              <a:t> Kim </a:t>
            </a:r>
          </a:p>
          <a:p>
            <a:r>
              <a:rPr lang="en-US" dirty="0"/>
              <a:t>September 2025</a:t>
            </a:r>
          </a:p>
        </p:txBody>
      </p:sp>
    </p:spTree>
    <p:extLst>
      <p:ext uri="{BB962C8B-B14F-4D97-AF65-F5344CB8AC3E}">
        <p14:creationId xmlns:p14="http://schemas.microsoft.com/office/powerpoint/2010/main" val="83139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2E96D-3686-7DF4-5E11-63C0B380F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0AD4A5C-6254-397A-8FF9-E643173685AF}"/>
              </a:ext>
            </a:extLst>
          </p:cNvPr>
          <p:cNvSpPr txBox="1"/>
          <p:nvPr/>
        </p:nvSpPr>
        <p:spPr>
          <a:xfrm>
            <a:off x="394201" y="288758"/>
            <a:ext cx="1078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Strategy Model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C817FC91-198A-8F79-AC85-A2BA568C17DA}"/>
              </a:ext>
            </a:extLst>
          </p:cNvPr>
          <p:cNvSpPr/>
          <p:nvPr/>
        </p:nvSpPr>
        <p:spPr>
          <a:xfrm>
            <a:off x="7957704" y="1579629"/>
            <a:ext cx="358156" cy="4109590"/>
          </a:xfrm>
          <a:prstGeom prst="leftBrace">
            <a:avLst>
              <a:gd name="adj1" fmla="val 11439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8A676D-E1A6-26E2-E68F-49933EE7921E}"/>
              </a:ext>
            </a:extLst>
          </p:cNvPr>
          <p:cNvCxnSpPr>
            <a:cxnSpLocks/>
          </p:cNvCxnSpPr>
          <p:nvPr/>
        </p:nvCxnSpPr>
        <p:spPr>
          <a:xfrm flipH="1" flipV="1">
            <a:off x="3953233" y="2770899"/>
            <a:ext cx="854211" cy="8635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494700-5B2E-CB5C-E361-B58CF0CD2E6A}"/>
              </a:ext>
            </a:extLst>
          </p:cNvPr>
          <p:cNvCxnSpPr>
            <a:cxnSpLocks/>
          </p:cNvCxnSpPr>
          <p:nvPr/>
        </p:nvCxnSpPr>
        <p:spPr>
          <a:xfrm flipH="1">
            <a:off x="3952205" y="3779762"/>
            <a:ext cx="854211" cy="8635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AD7225E7-5767-9ED0-2629-3A0D0E16C81D}"/>
              </a:ext>
            </a:extLst>
          </p:cNvPr>
          <p:cNvSpPr/>
          <p:nvPr/>
        </p:nvSpPr>
        <p:spPr>
          <a:xfrm>
            <a:off x="951278" y="1475612"/>
            <a:ext cx="2928830" cy="1727049"/>
          </a:xfrm>
          <a:prstGeom prst="snip2Diag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ysClr val="windowText" lastClr="000000"/>
                </a:solidFill>
              </a:rPr>
              <a:t>Markov Chain with Memory State</a:t>
            </a:r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3EC77C9C-8740-57A0-A7A1-DF969A62C38A}"/>
              </a:ext>
            </a:extLst>
          </p:cNvPr>
          <p:cNvSpPr/>
          <p:nvPr/>
        </p:nvSpPr>
        <p:spPr>
          <a:xfrm>
            <a:off x="951278" y="4211524"/>
            <a:ext cx="2928830" cy="1727049"/>
          </a:xfrm>
          <a:prstGeom prst="snip2Diag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ysClr val="windowText" lastClr="000000"/>
                </a:solidFill>
              </a:rPr>
              <a:t>Up samples between x &amp; y hours</a:t>
            </a: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1D25418A-C494-A840-B72F-7C9733751DF0}"/>
              </a:ext>
            </a:extLst>
          </p:cNvPr>
          <p:cNvSpPr/>
          <p:nvPr/>
        </p:nvSpPr>
        <p:spPr>
          <a:xfrm>
            <a:off x="4871100" y="2702991"/>
            <a:ext cx="3020891" cy="1727049"/>
          </a:xfrm>
          <a:prstGeom prst="snip2Diag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ysClr val="windowText" lastClr="000000"/>
                </a:solidFill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124163-03A2-23CC-E986-8CDFA7033D33}"/>
                  </a:ext>
                </a:extLst>
              </p:cNvPr>
              <p:cNvSpPr/>
              <p:nvPr/>
            </p:nvSpPr>
            <p:spPr>
              <a:xfrm>
                <a:off x="8666385" y="1387380"/>
                <a:ext cx="2928830" cy="172704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ysClr val="windowText" lastClr="000000"/>
                    </a:solidFill>
                  </a:rPr>
                  <a:t>Markov Chain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𝒙𝒚</m:t>
                        </m:r>
                      </m:sub>
                    </m:sSub>
                    <m:r>
                      <a:rPr lang="en-US" sz="3200" b="1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=…</m:t>
                    </m:r>
                  </m:oMath>
                </a14:m>
                <a:endParaRPr lang="en-US" sz="3200" b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124163-03A2-23CC-E986-8CDFA7033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385" y="1387380"/>
                <a:ext cx="2928830" cy="1727049"/>
              </a:xfrm>
              <a:prstGeom prst="rect">
                <a:avLst/>
              </a:prstGeom>
              <a:blipFill>
                <a:blip r:embed="rId2"/>
                <a:stretch>
                  <a:fillRect r="-103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C6AB2BE-26B8-09DB-6AFD-5E22E7766F09}"/>
              </a:ext>
            </a:extLst>
          </p:cNvPr>
          <p:cNvSpPr/>
          <p:nvPr/>
        </p:nvSpPr>
        <p:spPr>
          <a:xfrm>
            <a:off x="8666385" y="4123292"/>
            <a:ext cx="2928830" cy="172704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ysClr val="windowText" lastClr="000000"/>
                </a:solidFill>
              </a:rPr>
              <a:t>Event occurs between x &amp; y hours…</a:t>
            </a:r>
          </a:p>
        </p:txBody>
      </p:sp>
    </p:spTree>
    <p:extLst>
      <p:ext uri="{BB962C8B-B14F-4D97-AF65-F5344CB8AC3E}">
        <p14:creationId xmlns:p14="http://schemas.microsoft.com/office/powerpoint/2010/main" val="4258899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6729B-B376-8C7A-1429-41BEC4607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9FA266D1-0A47-2C0D-1AAE-9C8822C189EB}"/>
              </a:ext>
            </a:extLst>
          </p:cNvPr>
          <p:cNvSpPr/>
          <p:nvPr/>
        </p:nvSpPr>
        <p:spPr>
          <a:xfrm>
            <a:off x="933051" y="1391791"/>
            <a:ext cx="2031255" cy="874356"/>
          </a:xfrm>
          <a:prstGeom prst="snip2Diag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Strategy 1</a:t>
            </a: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1FA8222A-4A06-A78C-4B8B-5E837C806285}"/>
              </a:ext>
            </a:extLst>
          </p:cNvPr>
          <p:cNvSpPr/>
          <p:nvPr/>
        </p:nvSpPr>
        <p:spPr>
          <a:xfrm>
            <a:off x="3124277" y="1391791"/>
            <a:ext cx="2031255" cy="874356"/>
          </a:xfrm>
          <a:prstGeom prst="snip2Diag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Strategy 2</a:t>
            </a: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7CBF3001-0F7B-1F5A-B0C7-FED1C2093395}"/>
              </a:ext>
            </a:extLst>
          </p:cNvPr>
          <p:cNvSpPr/>
          <p:nvPr/>
        </p:nvSpPr>
        <p:spPr>
          <a:xfrm>
            <a:off x="5315503" y="1391791"/>
            <a:ext cx="2031255" cy="874356"/>
          </a:xfrm>
          <a:prstGeom prst="snip2Diag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Strategy 3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2FF255A7-CB14-EFBC-2C00-0472785DA9C8}"/>
              </a:ext>
            </a:extLst>
          </p:cNvPr>
          <p:cNvSpPr/>
          <p:nvPr/>
        </p:nvSpPr>
        <p:spPr>
          <a:xfrm rot="16200000">
            <a:off x="4265732" y="-964226"/>
            <a:ext cx="358156" cy="7023505"/>
          </a:xfrm>
          <a:prstGeom prst="leftBrace">
            <a:avLst>
              <a:gd name="adj1" fmla="val 11439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D6609-9DA2-C462-2597-6E9035F25252}"/>
              </a:ext>
            </a:extLst>
          </p:cNvPr>
          <p:cNvSpPr txBox="1"/>
          <p:nvPr/>
        </p:nvSpPr>
        <p:spPr>
          <a:xfrm>
            <a:off x="7346758" y="1340662"/>
            <a:ext cx="793462" cy="80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…</a:t>
            </a:r>
            <a:endParaRPr lang="en-US" b="1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3601546-1C18-AFAE-CE0E-A8BC6A296843}"/>
              </a:ext>
            </a:extLst>
          </p:cNvPr>
          <p:cNvSpPr/>
          <p:nvPr/>
        </p:nvSpPr>
        <p:spPr>
          <a:xfrm rot="5400000">
            <a:off x="4265726" y="1314325"/>
            <a:ext cx="358156" cy="7023505"/>
          </a:xfrm>
          <a:prstGeom prst="leftBrace">
            <a:avLst>
              <a:gd name="adj1" fmla="val 11439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999520-E222-9082-595B-244A85F7A612}"/>
              </a:ext>
            </a:extLst>
          </p:cNvPr>
          <p:cNvSpPr/>
          <p:nvPr/>
        </p:nvSpPr>
        <p:spPr>
          <a:xfrm>
            <a:off x="2436424" y="2828905"/>
            <a:ext cx="4016759" cy="167163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ysClr val="windowText" lastClr="000000"/>
                </a:solidFill>
              </a:rPr>
              <a:t>Simulation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353B4A-8076-57F6-698A-A80176842C26}"/>
              </a:ext>
            </a:extLst>
          </p:cNvPr>
          <p:cNvSpPr txBox="1"/>
          <p:nvPr/>
        </p:nvSpPr>
        <p:spPr>
          <a:xfrm>
            <a:off x="7346758" y="5203472"/>
            <a:ext cx="793462" cy="80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…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0DDAB8-56F5-19FF-2946-6C4E96782EE2}"/>
              </a:ext>
            </a:extLst>
          </p:cNvPr>
          <p:cNvSpPr txBox="1"/>
          <p:nvPr/>
        </p:nvSpPr>
        <p:spPr>
          <a:xfrm>
            <a:off x="357509" y="330009"/>
            <a:ext cx="1078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Step 1: Proof of Concept Simulator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92A674-1DAF-FC7F-6ACC-BEBC44A0B23F}"/>
              </a:ext>
            </a:extLst>
          </p:cNvPr>
          <p:cNvSpPr/>
          <p:nvPr/>
        </p:nvSpPr>
        <p:spPr>
          <a:xfrm>
            <a:off x="933051" y="5203472"/>
            <a:ext cx="2031255" cy="8743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Environment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A3EF99-A9A6-013F-FAE1-6D4307AC0294}"/>
              </a:ext>
            </a:extLst>
          </p:cNvPr>
          <p:cNvSpPr/>
          <p:nvPr/>
        </p:nvSpPr>
        <p:spPr>
          <a:xfrm>
            <a:off x="3124277" y="5203472"/>
            <a:ext cx="2031255" cy="8743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Environment 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860D49-5E1B-09C5-4378-75FAE2ABB05E}"/>
              </a:ext>
            </a:extLst>
          </p:cNvPr>
          <p:cNvSpPr/>
          <p:nvPr/>
        </p:nvSpPr>
        <p:spPr>
          <a:xfrm>
            <a:off x="5315503" y="5203472"/>
            <a:ext cx="2031255" cy="8743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Environment 3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A9A3C1C-1EFB-CED6-6044-4B55C4A86FD2}"/>
              </a:ext>
            </a:extLst>
          </p:cNvPr>
          <p:cNvGrpSpPr/>
          <p:nvPr/>
        </p:nvGrpSpPr>
        <p:grpSpPr>
          <a:xfrm>
            <a:off x="6656870" y="2726605"/>
            <a:ext cx="1833988" cy="1821236"/>
            <a:chOff x="6656869" y="2726605"/>
            <a:chExt cx="2150247" cy="182123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B44D89A-895F-1C36-1AD0-9E7F6B7DEF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6869" y="2726605"/>
              <a:ext cx="2150247" cy="72996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283CFC1-A817-2A0F-7322-6FB7C6C79E65}"/>
                </a:ext>
              </a:extLst>
            </p:cNvPr>
            <p:cNvCxnSpPr>
              <a:cxnSpLocks/>
            </p:cNvCxnSpPr>
            <p:nvPr/>
          </p:nvCxnSpPr>
          <p:spPr>
            <a:xfrm>
              <a:off x="6656869" y="3784194"/>
              <a:ext cx="2094099" cy="76364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Rectangle: Diagonal Corners Rounded 22">
            <a:extLst>
              <a:ext uri="{FF2B5EF4-FFF2-40B4-BE49-F238E27FC236}">
                <a16:creationId xmlns:a16="http://schemas.microsoft.com/office/drawing/2014/main" id="{4E48B3E6-7FB9-775A-918F-C441750B1481}"/>
              </a:ext>
            </a:extLst>
          </p:cNvPr>
          <p:cNvSpPr/>
          <p:nvPr/>
        </p:nvSpPr>
        <p:spPr>
          <a:xfrm>
            <a:off x="8644409" y="3804981"/>
            <a:ext cx="3159368" cy="1195599"/>
          </a:xfrm>
          <a:prstGeom prst="round2Diag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Data Efficiency</a:t>
            </a:r>
            <a:endParaRPr lang="en-US" b="1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(ratio of relevant vs irrelevant data collected) </a:t>
            </a:r>
          </a:p>
        </p:txBody>
      </p:sp>
      <p:sp>
        <p:nvSpPr>
          <p:cNvPr id="25" name="Rectangle: Diagonal Corners Rounded 24">
            <a:extLst>
              <a:ext uri="{FF2B5EF4-FFF2-40B4-BE49-F238E27FC236}">
                <a16:creationId xmlns:a16="http://schemas.microsoft.com/office/drawing/2014/main" id="{1B705A95-FF8C-3EB2-909F-BD604F621340}"/>
              </a:ext>
            </a:extLst>
          </p:cNvPr>
          <p:cNvSpPr/>
          <p:nvPr/>
        </p:nvSpPr>
        <p:spPr>
          <a:xfrm>
            <a:off x="8644409" y="1949726"/>
            <a:ext cx="3159368" cy="1195599"/>
          </a:xfrm>
          <a:prstGeom prst="round2Diag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Data Quality</a:t>
            </a:r>
            <a:endParaRPr lang="en-US" b="1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(total amount of relevant data collected) </a:t>
            </a:r>
          </a:p>
        </p:txBody>
      </p:sp>
    </p:spTree>
    <p:extLst>
      <p:ext uri="{BB962C8B-B14F-4D97-AF65-F5344CB8AC3E}">
        <p14:creationId xmlns:p14="http://schemas.microsoft.com/office/powerpoint/2010/main" val="145416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23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F74DF-AC8E-26E3-6DC3-B0D8AA9F7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720071B-C303-C201-8650-51A1E524AF6B}"/>
              </a:ext>
            </a:extLst>
          </p:cNvPr>
          <p:cNvSpPr txBox="1"/>
          <p:nvPr/>
        </p:nvSpPr>
        <p:spPr>
          <a:xfrm>
            <a:off x="357509" y="330009"/>
            <a:ext cx="1078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Step 1: Proof of Concept Simulator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A6C4B0-52A9-AD2C-BDCD-161D10ED3C7D}"/>
                  </a:ext>
                </a:extLst>
              </p:cNvPr>
              <p:cNvSpPr txBox="1"/>
              <p:nvPr/>
            </p:nvSpPr>
            <p:spPr>
              <a:xfrm>
                <a:off x="705852" y="1059120"/>
                <a:ext cx="10780295" cy="1613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Current Environmental Models: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2-State Markov Chain</a:t>
                </a:r>
                <a:br>
                  <a:rPr lang="en-US" sz="3200" b="1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en-US" sz="3200" b="1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     </a:t>
                </a:r>
                <a:r>
                  <a:rPr lang="en-US" sz="320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3200" b="1" dirty="0">
                    <a:solidFill>
                      <a:srgbClr val="00B0F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Passive State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𝒑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3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&amp;</a:t>
                </a:r>
                <a:r>
                  <a:rPr lang="en-US" sz="3200" b="1" dirty="0">
                    <a:solidFill>
                      <a:srgbClr val="00B0F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3200" b="1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Active State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𝒂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endParaRPr lang="en-US" sz="3200" b="1" dirty="0">
                  <a:solidFill>
                    <a:srgbClr val="00B0F0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A6C4B0-52A9-AD2C-BDCD-161D10ED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52" y="1059120"/>
                <a:ext cx="10780295" cy="1613711"/>
              </a:xfrm>
              <a:prstGeom prst="rect">
                <a:avLst/>
              </a:prstGeom>
              <a:blipFill>
                <a:blip r:embed="rId2"/>
                <a:stretch>
                  <a:fillRect l="-1471" t="-4924" b="-8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44886EB8-652C-5CD8-61BE-8FBBDAED19DA}"/>
              </a:ext>
            </a:extLst>
          </p:cNvPr>
          <p:cNvSpPr/>
          <p:nvPr/>
        </p:nvSpPr>
        <p:spPr>
          <a:xfrm>
            <a:off x="3616635" y="3994490"/>
            <a:ext cx="1440348" cy="1440348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5% Relevant, 95% Irrelevant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981DE3-0873-F1E9-8F8D-E0DB47881608}"/>
              </a:ext>
            </a:extLst>
          </p:cNvPr>
          <p:cNvSpPr/>
          <p:nvPr/>
        </p:nvSpPr>
        <p:spPr>
          <a:xfrm>
            <a:off x="4827243" y="3457718"/>
            <a:ext cx="1868328" cy="605523"/>
          </a:xfrm>
          <a:custGeom>
            <a:avLst/>
            <a:gdLst>
              <a:gd name="connsiteX0" fmla="*/ 0 w 2777576"/>
              <a:gd name="connsiteY0" fmla="*/ 523021 h 605523"/>
              <a:gd name="connsiteX1" fmla="*/ 1361287 w 2777576"/>
              <a:gd name="connsiteY1" fmla="*/ 507 h 605523"/>
              <a:gd name="connsiteX2" fmla="*/ 2777576 w 2777576"/>
              <a:gd name="connsiteY2" fmla="*/ 605523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7576" h="605523">
                <a:moveTo>
                  <a:pt x="0" y="523021"/>
                </a:moveTo>
                <a:cubicBezTo>
                  <a:pt x="449179" y="254889"/>
                  <a:pt x="898358" y="-13243"/>
                  <a:pt x="1361287" y="507"/>
                </a:cubicBezTo>
                <a:cubicBezTo>
                  <a:pt x="1824216" y="14257"/>
                  <a:pt x="2300896" y="309890"/>
                  <a:pt x="2777576" y="605523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B427A2-C27E-C12F-6161-F0B282F482EC}"/>
              </a:ext>
            </a:extLst>
          </p:cNvPr>
          <p:cNvSpPr/>
          <p:nvPr/>
        </p:nvSpPr>
        <p:spPr>
          <a:xfrm>
            <a:off x="6535439" y="3994490"/>
            <a:ext cx="1440348" cy="144034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90% Relevant, 10% Irrelevant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90BC7AA-1B3E-B8E7-7D56-4BE3944A91A5}"/>
              </a:ext>
            </a:extLst>
          </p:cNvPr>
          <p:cNvSpPr/>
          <p:nvPr/>
        </p:nvSpPr>
        <p:spPr>
          <a:xfrm rot="5055676">
            <a:off x="7824259" y="4453727"/>
            <a:ext cx="774889" cy="521873"/>
          </a:xfrm>
          <a:custGeom>
            <a:avLst/>
            <a:gdLst>
              <a:gd name="connsiteX0" fmla="*/ 0 w 2777576"/>
              <a:gd name="connsiteY0" fmla="*/ 523021 h 605523"/>
              <a:gd name="connsiteX1" fmla="*/ 1361287 w 2777576"/>
              <a:gd name="connsiteY1" fmla="*/ 507 h 605523"/>
              <a:gd name="connsiteX2" fmla="*/ 2777576 w 2777576"/>
              <a:gd name="connsiteY2" fmla="*/ 605523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7576" h="605523">
                <a:moveTo>
                  <a:pt x="0" y="523021"/>
                </a:moveTo>
                <a:cubicBezTo>
                  <a:pt x="449179" y="254889"/>
                  <a:pt x="898358" y="-13243"/>
                  <a:pt x="1361287" y="507"/>
                </a:cubicBezTo>
                <a:cubicBezTo>
                  <a:pt x="1824216" y="14257"/>
                  <a:pt x="2300896" y="309890"/>
                  <a:pt x="2777576" y="605523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AAA0A1-97B5-1DC2-2758-6FD4EA1D5548}"/>
              </a:ext>
            </a:extLst>
          </p:cNvPr>
          <p:cNvSpPr/>
          <p:nvPr/>
        </p:nvSpPr>
        <p:spPr>
          <a:xfrm rot="5055676" flipH="1" flipV="1">
            <a:off x="2978116" y="4468622"/>
            <a:ext cx="774889" cy="521873"/>
          </a:xfrm>
          <a:custGeom>
            <a:avLst/>
            <a:gdLst>
              <a:gd name="connsiteX0" fmla="*/ 0 w 2777576"/>
              <a:gd name="connsiteY0" fmla="*/ 523021 h 605523"/>
              <a:gd name="connsiteX1" fmla="*/ 1361287 w 2777576"/>
              <a:gd name="connsiteY1" fmla="*/ 507 h 605523"/>
              <a:gd name="connsiteX2" fmla="*/ 2777576 w 2777576"/>
              <a:gd name="connsiteY2" fmla="*/ 605523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7576" h="605523">
                <a:moveTo>
                  <a:pt x="0" y="523021"/>
                </a:moveTo>
                <a:cubicBezTo>
                  <a:pt x="449179" y="254889"/>
                  <a:pt x="898358" y="-13243"/>
                  <a:pt x="1361287" y="507"/>
                </a:cubicBezTo>
                <a:cubicBezTo>
                  <a:pt x="1824216" y="14257"/>
                  <a:pt x="2300896" y="309890"/>
                  <a:pt x="2777576" y="605523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866A216-C283-C9BB-0BC3-A045D218403F}"/>
              </a:ext>
            </a:extLst>
          </p:cNvPr>
          <p:cNvSpPr/>
          <p:nvPr/>
        </p:nvSpPr>
        <p:spPr>
          <a:xfrm flipH="1" flipV="1">
            <a:off x="4822087" y="5366087"/>
            <a:ext cx="1868328" cy="605523"/>
          </a:xfrm>
          <a:custGeom>
            <a:avLst/>
            <a:gdLst>
              <a:gd name="connsiteX0" fmla="*/ 0 w 2777576"/>
              <a:gd name="connsiteY0" fmla="*/ 523021 h 605523"/>
              <a:gd name="connsiteX1" fmla="*/ 1361287 w 2777576"/>
              <a:gd name="connsiteY1" fmla="*/ 507 h 605523"/>
              <a:gd name="connsiteX2" fmla="*/ 2777576 w 2777576"/>
              <a:gd name="connsiteY2" fmla="*/ 605523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7576" h="605523">
                <a:moveTo>
                  <a:pt x="0" y="523021"/>
                </a:moveTo>
                <a:cubicBezTo>
                  <a:pt x="449179" y="254889"/>
                  <a:pt x="898358" y="-13243"/>
                  <a:pt x="1361287" y="507"/>
                </a:cubicBezTo>
                <a:cubicBezTo>
                  <a:pt x="1824216" y="14257"/>
                  <a:pt x="2300896" y="309890"/>
                  <a:pt x="2777576" y="605523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5747C0-DDD0-9871-151D-1D3A33B49B5A}"/>
              </a:ext>
            </a:extLst>
          </p:cNvPr>
          <p:cNvSpPr txBox="1"/>
          <p:nvPr/>
        </p:nvSpPr>
        <p:spPr>
          <a:xfrm>
            <a:off x="5159542" y="5971610"/>
            <a:ext cx="1193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1%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000EAA-C7DD-3639-13E1-962D07596173}"/>
              </a:ext>
            </a:extLst>
          </p:cNvPr>
          <p:cNvSpPr txBox="1"/>
          <p:nvPr/>
        </p:nvSpPr>
        <p:spPr>
          <a:xfrm>
            <a:off x="5215689" y="2969390"/>
            <a:ext cx="1193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5%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DC5708E-5F71-87FC-004C-91C1B67085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32"/>
          <a:stretch>
            <a:fillRect/>
          </a:stretch>
        </p:blipFill>
        <p:spPr bwMode="auto">
          <a:xfrm>
            <a:off x="8713592" y="3862417"/>
            <a:ext cx="3141153" cy="179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3360B4-50C1-37DE-8013-B13E8F0A2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64" y="3795536"/>
            <a:ext cx="2451005" cy="18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136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FA2A2-4391-1A3C-E454-5CD39A2A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704CD75-D85B-5079-BB75-2015EBF9B276}"/>
              </a:ext>
            </a:extLst>
          </p:cNvPr>
          <p:cNvSpPr txBox="1"/>
          <p:nvPr/>
        </p:nvSpPr>
        <p:spPr>
          <a:xfrm>
            <a:off x="357509" y="330009"/>
            <a:ext cx="1078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Step 1: Proof of Concept Simulator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454E2B-D3A1-EC86-68A2-083B0B22DF64}"/>
                  </a:ext>
                </a:extLst>
              </p:cNvPr>
              <p:cNvSpPr txBox="1"/>
              <p:nvPr/>
            </p:nvSpPr>
            <p:spPr>
              <a:xfrm>
                <a:off x="705852" y="1059120"/>
                <a:ext cx="10780295" cy="1613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Current Environmental Models: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2-State Time Correlations</a:t>
                </a:r>
                <a:br>
                  <a:rPr lang="en-US" sz="3200" b="1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en-US" sz="3200" b="1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      </a:t>
                </a:r>
                <a:r>
                  <a:rPr lang="en-US" sz="3200" b="1" dirty="0">
                    <a:solidFill>
                      <a:srgbClr val="00B0F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Passive State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𝒑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3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&amp;</a:t>
                </a:r>
                <a:r>
                  <a:rPr lang="en-US" sz="3200" b="1" dirty="0">
                    <a:solidFill>
                      <a:srgbClr val="00B0F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3200" b="1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Active State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𝒂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</m:oMath>
                </a14:m>
                <a:endParaRPr lang="en-US" sz="3200" b="1" dirty="0">
                  <a:solidFill>
                    <a:srgbClr val="00B0F0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454E2B-D3A1-EC86-68A2-083B0B22D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52" y="1059120"/>
                <a:ext cx="10780295" cy="1613711"/>
              </a:xfrm>
              <a:prstGeom prst="rect">
                <a:avLst/>
              </a:prstGeom>
              <a:blipFill>
                <a:blip r:embed="rId2"/>
                <a:stretch>
                  <a:fillRect l="-1471" t="-4924" b="-8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6D2EE9F1-7FFF-55FD-14D1-7A472ADFF5CD}"/>
              </a:ext>
            </a:extLst>
          </p:cNvPr>
          <p:cNvSpPr/>
          <p:nvPr/>
        </p:nvSpPr>
        <p:spPr>
          <a:xfrm>
            <a:off x="1729113" y="3464941"/>
            <a:ext cx="1440348" cy="1440348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5% Relevant, 95% Irrelevant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9DF968-DEA8-E9F8-C6E6-4FB25309FB71}"/>
              </a:ext>
            </a:extLst>
          </p:cNvPr>
          <p:cNvSpPr/>
          <p:nvPr/>
        </p:nvSpPr>
        <p:spPr>
          <a:xfrm>
            <a:off x="5118581" y="3464941"/>
            <a:ext cx="1440348" cy="144034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90% Relevant, 10% Irrelevant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C19B80-D314-D1CB-3F37-C36354EF2922}"/>
              </a:ext>
            </a:extLst>
          </p:cNvPr>
          <p:cNvSpPr/>
          <p:nvPr/>
        </p:nvSpPr>
        <p:spPr>
          <a:xfrm>
            <a:off x="8574221" y="3454517"/>
            <a:ext cx="1440348" cy="1440348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5% Relevant, 95% Irrelevant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57CDB9-0136-92ED-F879-985D4ECD7A8C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 flipV="1">
            <a:off x="6558929" y="4174691"/>
            <a:ext cx="2015292" cy="104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614373-EE00-C08F-4C9E-D372399666E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69461" y="4185115"/>
            <a:ext cx="194912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Left Brace 6">
            <a:extLst>
              <a:ext uri="{FF2B5EF4-FFF2-40B4-BE49-F238E27FC236}">
                <a16:creationId xmlns:a16="http://schemas.microsoft.com/office/drawing/2014/main" id="{A1809E1D-E87A-22CE-77C4-B3075F1CB6B1}"/>
              </a:ext>
            </a:extLst>
          </p:cNvPr>
          <p:cNvSpPr/>
          <p:nvPr/>
        </p:nvSpPr>
        <p:spPr>
          <a:xfrm rot="5400000">
            <a:off x="2239595" y="2632934"/>
            <a:ext cx="419383" cy="1223784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3BDEC1F-F4F1-0417-A27E-33DBC4AEEC62}"/>
              </a:ext>
            </a:extLst>
          </p:cNvPr>
          <p:cNvSpPr/>
          <p:nvPr/>
        </p:nvSpPr>
        <p:spPr>
          <a:xfrm rot="5400000">
            <a:off x="5629063" y="2581730"/>
            <a:ext cx="419383" cy="1223784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0BE61F2-11D6-434D-ED18-DBE160AD9AEC}"/>
              </a:ext>
            </a:extLst>
          </p:cNvPr>
          <p:cNvSpPr/>
          <p:nvPr/>
        </p:nvSpPr>
        <p:spPr>
          <a:xfrm rot="5400000">
            <a:off x="9084703" y="2632934"/>
            <a:ext cx="419383" cy="1223784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72CD2-6297-C229-7D4F-E08E1E114354}"/>
              </a:ext>
            </a:extLst>
          </p:cNvPr>
          <p:cNvSpPr txBox="1"/>
          <p:nvPr/>
        </p:nvSpPr>
        <p:spPr>
          <a:xfrm>
            <a:off x="1852578" y="2627761"/>
            <a:ext cx="1193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0h-3h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40AB34-6D68-8C83-1622-A03FE62BDF6D}"/>
              </a:ext>
            </a:extLst>
          </p:cNvPr>
          <p:cNvSpPr txBox="1"/>
          <p:nvPr/>
        </p:nvSpPr>
        <p:spPr>
          <a:xfrm>
            <a:off x="5242046" y="2570519"/>
            <a:ext cx="1193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3h-4h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C8DF79-10C8-D2CC-658F-695FFFAFD939}"/>
              </a:ext>
            </a:extLst>
          </p:cNvPr>
          <p:cNvSpPr txBox="1"/>
          <p:nvPr/>
        </p:nvSpPr>
        <p:spPr>
          <a:xfrm>
            <a:off x="8712871" y="2627760"/>
            <a:ext cx="1193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4h-6h</a:t>
            </a:r>
          </a:p>
        </p:txBody>
      </p:sp>
      <p:pic>
        <p:nvPicPr>
          <p:cNvPr id="2050" name="Picture 2" descr="640,100+ Forest Birds Stock Photos, Pictures &amp; Royalty-Free Images - iStock  | Forest birds eye view, Forest birds eye, Tropical forest birds">
            <a:extLst>
              <a:ext uri="{FF2B5EF4-FFF2-40B4-BE49-F238E27FC236}">
                <a16:creationId xmlns:a16="http://schemas.microsoft.com/office/drawing/2014/main" id="{77CA2B82-215D-4498-FCC3-B0BFA395E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351" y="5062981"/>
            <a:ext cx="2606971" cy="173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8B891CA7-D127-4BDE-7E5F-B3C64FE5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83" y="4962707"/>
            <a:ext cx="2451005" cy="18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9724C019-906F-56AA-223B-8FB9F79DE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891" y="4962707"/>
            <a:ext cx="2451005" cy="18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115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165F4-2A82-1D92-5855-CC77EB273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403C81B-41F8-D4BD-EDDC-8F8DCC27C5F2}"/>
              </a:ext>
            </a:extLst>
          </p:cNvPr>
          <p:cNvSpPr txBox="1"/>
          <p:nvPr/>
        </p:nvSpPr>
        <p:spPr>
          <a:xfrm>
            <a:off x="357509" y="330009"/>
            <a:ext cx="1078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Step 1: Proof of Concept Simulator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2CBC5C-FA45-9B73-C29D-516A8D30355F}"/>
              </a:ext>
            </a:extLst>
          </p:cNvPr>
          <p:cNvSpPr txBox="1"/>
          <p:nvPr/>
        </p:nvSpPr>
        <p:spPr>
          <a:xfrm>
            <a:off x="705852" y="1059120"/>
            <a:ext cx="1078029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Current Environmental Models: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Preloaded Samples</a:t>
            </a:r>
          </a:p>
          <a:p>
            <a:endParaRPr lang="en-US" sz="1600" b="1" dirty="0">
              <a:solidFill>
                <a:srgbClr val="00B0F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e.g., with </a:t>
            </a:r>
            <a:r>
              <a:rPr lang="en-US" sz="32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 = Relevant sample</a:t>
            </a:r>
            <a:r>
              <a:rPr lang="en-US" sz="32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3200" dirty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 = Irrelevant sample,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068809-8D4C-4E47-3965-8FFBD018C618}"/>
                  </a:ext>
                </a:extLst>
              </p:cNvPr>
              <p:cNvSpPr txBox="1"/>
              <p:nvPr/>
            </p:nvSpPr>
            <p:spPr>
              <a:xfrm>
                <a:off x="6223763" y="4252064"/>
                <a:ext cx="6094854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[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0,0,0,0,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1,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0,0,0,0,0,0,0,0,0,0,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1,</m:t>
                      </m:r>
                    </m:oMath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0,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1,1,1,1,1,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0,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1,1,1,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0,0,0,0,0,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…]</m:t>
                      </m:r>
                    </m:oMath>
                  </m:oMathPara>
                </a14:m>
                <a:endParaRPr lang="en-US" sz="1800" dirty="0">
                  <a:solidFill>
                    <a:srgbClr val="00B0F0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068809-8D4C-4E47-3965-8FFBD018C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63" y="4252064"/>
                <a:ext cx="6094854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4">
            <a:extLst>
              <a:ext uri="{FF2B5EF4-FFF2-40B4-BE49-F238E27FC236}">
                <a16:creationId xmlns:a16="http://schemas.microsoft.com/office/drawing/2014/main" id="{80C07E53-EA68-B077-7540-00D981136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9" b="22094"/>
          <a:stretch>
            <a:fillRect/>
          </a:stretch>
        </p:blipFill>
        <p:spPr bwMode="auto">
          <a:xfrm>
            <a:off x="1051928" y="2988559"/>
            <a:ext cx="4496350" cy="368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AC5734-FC83-F256-15CB-756514A0C515}"/>
              </a:ext>
            </a:extLst>
          </p:cNvPr>
          <p:cNvCxnSpPr>
            <a:cxnSpLocks/>
          </p:cNvCxnSpPr>
          <p:nvPr/>
        </p:nvCxnSpPr>
        <p:spPr>
          <a:xfrm>
            <a:off x="5727032" y="4682003"/>
            <a:ext cx="10450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457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F8939-7F8A-7644-1D8A-A10C22057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D14C26F-F0C3-B120-32B0-2C02FE07443B}"/>
              </a:ext>
            </a:extLst>
          </p:cNvPr>
          <p:cNvSpPr txBox="1"/>
          <p:nvPr/>
        </p:nvSpPr>
        <p:spPr>
          <a:xfrm>
            <a:off x="357509" y="330009"/>
            <a:ext cx="1078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Step 1: Proof of Concept Simulator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C52921-6681-B2C0-216E-DF8BE47825FF}"/>
                  </a:ext>
                </a:extLst>
              </p:cNvPr>
              <p:cNvSpPr txBox="1"/>
              <p:nvPr/>
            </p:nvSpPr>
            <p:spPr>
              <a:xfrm>
                <a:off x="705852" y="1059120"/>
                <a:ext cx="10780295" cy="1613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Current Strategy: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2-State Markov-like Decision-Making</a:t>
                </a:r>
                <a:br>
                  <a:rPr lang="en-US" sz="3200" b="1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en-US" sz="3200" b="1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     </a:t>
                </a:r>
                <a:r>
                  <a:rPr lang="en-US" sz="320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3200" b="1" dirty="0">
                    <a:solidFill>
                      <a:srgbClr val="00B0F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Passive State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𝑺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𝒑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3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&amp;</a:t>
                </a:r>
                <a:r>
                  <a:rPr lang="en-US" sz="3200" b="1" dirty="0">
                    <a:solidFill>
                      <a:srgbClr val="00B0F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3200" b="1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Active State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𝑺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𝒂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endParaRPr lang="en-US" sz="3200" b="1" dirty="0">
                  <a:solidFill>
                    <a:srgbClr val="00B0F0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C52921-6681-B2C0-216E-DF8BE4782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52" y="1059120"/>
                <a:ext cx="10780295" cy="1613711"/>
              </a:xfrm>
              <a:prstGeom prst="rect">
                <a:avLst/>
              </a:prstGeom>
              <a:blipFill>
                <a:blip r:embed="rId2"/>
                <a:stretch>
                  <a:fillRect l="-1471" t="-4924" b="-8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E9F06411-20D1-1E93-750D-CC87DE58B52D}"/>
              </a:ext>
            </a:extLst>
          </p:cNvPr>
          <p:cNvSpPr/>
          <p:nvPr/>
        </p:nvSpPr>
        <p:spPr>
          <a:xfrm flipH="1">
            <a:off x="3984463" y="4035465"/>
            <a:ext cx="1440348" cy="144034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Active / Relevant Sensing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13213F-E6E4-4850-494F-A3BE2D6BC91E}"/>
              </a:ext>
            </a:extLst>
          </p:cNvPr>
          <p:cNvSpPr/>
          <p:nvPr/>
        </p:nvSpPr>
        <p:spPr>
          <a:xfrm flipH="1">
            <a:off x="1065659" y="4035465"/>
            <a:ext cx="1440348" cy="1440348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Passive / Irrelevant Sensing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72D516-E0A2-8A34-0226-AEF3B170C173}"/>
              </a:ext>
            </a:extLst>
          </p:cNvPr>
          <p:cNvSpPr/>
          <p:nvPr/>
        </p:nvSpPr>
        <p:spPr>
          <a:xfrm flipH="1">
            <a:off x="2322100" y="3552434"/>
            <a:ext cx="1868328" cy="605523"/>
          </a:xfrm>
          <a:custGeom>
            <a:avLst/>
            <a:gdLst>
              <a:gd name="connsiteX0" fmla="*/ 0 w 2777576"/>
              <a:gd name="connsiteY0" fmla="*/ 523021 h 605523"/>
              <a:gd name="connsiteX1" fmla="*/ 1361287 w 2777576"/>
              <a:gd name="connsiteY1" fmla="*/ 507 h 605523"/>
              <a:gd name="connsiteX2" fmla="*/ 2777576 w 2777576"/>
              <a:gd name="connsiteY2" fmla="*/ 605523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7576" h="605523">
                <a:moveTo>
                  <a:pt x="0" y="523021"/>
                </a:moveTo>
                <a:cubicBezTo>
                  <a:pt x="449179" y="254889"/>
                  <a:pt x="898358" y="-13243"/>
                  <a:pt x="1361287" y="507"/>
                </a:cubicBezTo>
                <a:cubicBezTo>
                  <a:pt x="1824216" y="14257"/>
                  <a:pt x="2300896" y="309890"/>
                  <a:pt x="2777576" y="605523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5346E14-53FE-E522-CC2D-6F0684330722}"/>
              </a:ext>
            </a:extLst>
          </p:cNvPr>
          <p:cNvSpPr/>
          <p:nvPr/>
        </p:nvSpPr>
        <p:spPr>
          <a:xfrm flipV="1">
            <a:off x="2327256" y="5460803"/>
            <a:ext cx="1868328" cy="605523"/>
          </a:xfrm>
          <a:custGeom>
            <a:avLst/>
            <a:gdLst>
              <a:gd name="connsiteX0" fmla="*/ 0 w 2777576"/>
              <a:gd name="connsiteY0" fmla="*/ 523021 h 605523"/>
              <a:gd name="connsiteX1" fmla="*/ 1361287 w 2777576"/>
              <a:gd name="connsiteY1" fmla="*/ 507 h 605523"/>
              <a:gd name="connsiteX2" fmla="*/ 2777576 w 2777576"/>
              <a:gd name="connsiteY2" fmla="*/ 605523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7576" h="605523">
                <a:moveTo>
                  <a:pt x="0" y="523021"/>
                </a:moveTo>
                <a:cubicBezTo>
                  <a:pt x="449179" y="254889"/>
                  <a:pt x="898358" y="-13243"/>
                  <a:pt x="1361287" y="507"/>
                </a:cubicBezTo>
                <a:cubicBezTo>
                  <a:pt x="1824216" y="14257"/>
                  <a:pt x="2300896" y="309890"/>
                  <a:pt x="2777576" y="605523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F516BD-0FC4-E3B6-C22B-A467C3E93FFA}"/>
              </a:ext>
            </a:extLst>
          </p:cNvPr>
          <p:cNvSpPr txBox="1"/>
          <p:nvPr/>
        </p:nvSpPr>
        <p:spPr>
          <a:xfrm flipH="1">
            <a:off x="1383926" y="6066326"/>
            <a:ext cx="3671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Relevant data measured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6C33FB-67D5-50B8-B9AD-54E83AF8107A}"/>
                  </a:ext>
                </a:extLst>
              </p:cNvPr>
              <p:cNvSpPr txBox="1"/>
              <p:nvPr/>
            </p:nvSpPr>
            <p:spPr>
              <a:xfrm flipH="1">
                <a:off x="1098674" y="2761109"/>
                <a:ext cx="42418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consecutive </a:t>
                </a:r>
                <a:b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irrelevant data measured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6C33FB-67D5-50B8-B9AD-54E83AF81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8674" y="2761109"/>
                <a:ext cx="4241848" cy="830997"/>
              </a:xfrm>
              <a:prstGeom prst="rect">
                <a:avLst/>
              </a:prstGeom>
              <a:blipFill>
                <a:blip r:embed="rId3"/>
                <a:stretch>
                  <a:fillRect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DB0B7E6-2BE5-8CC4-E8AA-253D35AB1CE2}"/>
              </a:ext>
            </a:extLst>
          </p:cNvPr>
          <p:cNvCxnSpPr>
            <a:cxnSpLocks/>
          </p:cNvCxnSpPr>
          <p:nvPr/>
        </p:nvCxnSpPr>
        <p:spPr>
          <a:xfrm flipV="1">
            <a:off x="5413854" y="3682423"/>
            <a:ext cx="762076" cy="6260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E515E3-A0EC-BCC0-31D1-E20C8AF7DC91}"/>
              </a:ext>
            </a:extLst>
          </p:cNvPr>
          <p:cNvCxnSpPr>
            <a:cxnSpLocks/>
          </p:cNvCxnSpPr>
          <p:nvPr/>
        </p:nvCxnSpPr>
        <p:spPr>
          <a:xfrm>
            <a:off x="5424811" y="5064861"/>
            <a:ext cx="751119" cy="5907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Diagonal Corners Snipped 25">
            <a:extLst>
              <a:ext uri="{FF2B5EF4-FFF2-40B4-BE49-F238E27FC236}">
                <a16:creationId xmlns:a16="http://schemas.microsoft.com/office/drawing/2014/main" id="{04D26351-9BC7-9DD4-DD6E-F0BD13343476}"/>
              </a:ext>
            </a:extLst>
          </p:cNvPr>
          <p:cNvSpPr/>
          <p:nvPr/>
        </p:nvSpPr>
        <p:spPr>
          <a:xfrm>
            <a:off x="6467577" y="3202070"/>
            <a:ext cx="2031255" cy="874356"/>
          </a:xfrm>
          <a:prstGeom prst="snip2DiagRect">
            <a:avLst/>
          </a:prstGeom>
          <a:solidFill>
            <a:schemeClr val="accent2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Higher Quality Measurements</a:t>
            </a:r>
          </a:p>
        </p:txBody>
      </p:sp>
      <p:sp>
        <p:nvSpPr>
          <p:cNvPr id="27" name="Rectangle: Diagonal Corners Snipped 26">
            <a:extLst>
              <a:ext uri="{FF2B5EF4-FFF2-40B4-BE49-F238E27FC236}">
                <a16:creationId xmlns:a16="http://schemas.microsoft.com/office/drawing/2014/main" id="{DB900E25-1727-9635-2276-C9D2B9493A99}"/>
              </a:ext>
            </a:extLst>
          </p:cNvPr>
          <p:cNvSpPr/>
          <p:nvPr/>
        </p:nvSpPr>
        <p:spPr>
          <a:xfrm>
            <a:off x="6467577" y="5271384"/>
            <a:ext cx="2031255" cy="874356"/>
          </a:xfrm>
          <a:prstGeom prst="snip2DiagRect">
            <a:avLst/>
          </a:prstGeom>
          <a:solidFill>
            <a:schemeClr val="accent2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More Frequent Measurements</a:t>
            </a:r>
          </a:p>
        </p:txBody>
      </p:sp>
      <p:pic>
        <p:nvPicPr>
          <p:cNvPr id="6146" name="Picture 2" descr="154,900+ Deer Forest Stock Photos, Pictures &amp; Royalty-Free Images - iStock  | Deer forest scotland, Baby deer forest, Whitetail deer forest">
            <a:extLst>
              <a:ext uri="{FF2B5EF4-FFF2-40B4-BE49-F238E27FC236}">
                <a16:creationId xmlns:a16="http://schemas.microsoft.com/office/drawing/2014/main" id="{7966AE64-2718-2DC3-D3B8-1C42AC2C4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320" y="2659360"/>
            <a:ext cx="291465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738FD00-7605-C4F8-D41F-6EF76DBAA2FD}"/>
              </a:ext>
            </a:extLst>
          </p:cNvPr>
          <p:cNvSpPr/>
          <p:nvPr/>
        </p:nvSpPr>
        <p:spPr>
          <a:xfrm>
            <a:off x="9869900" y="3323423"/>
            <a:ext cx="1440348" cy="1104867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2" descr="154,900+ Deer Forest Stock Photos, Pictures &amp; Royalty-Free Images - iStock  | Deer forest scotland, Baby deer forest, Whitetail deer forest">
            <a:extLst>
              <a:ext uri="{FF2B5EF4-FFF2-40B4-BE49-F238E27FC236}">
                <a16:creationId xmlns:a16="http://schemas.microsoft.com/office/drawing/2014/main" id="{21FDF424-9A65-83FF-A712-744494CEE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613" y="4913220"/>
            <a:ext cx="1934220" cy="12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154,900+ Deer Forest Stock Photos, Pictures &amp; Royalty-Free Images - iStock  | Deer forest scotland, Baby deer forest, Whitetail deer forest">
            <a:extLst>
              <a:ext uri="{FF2B5EF4-FFF2-40B4-BE49-F238E27FC236}">
                <a16:creationId xmlns:a16="http://schemas.microsoft.com/office/drawing/2014/main" id="{70357C8C-FC2B-A91F-9744-5EF1F4280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862" y="5154140"/>
            <a:ext cx="1934220" cy="12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154,900+ Deer Forest Stock Photos, Pictures &amp; Royalty-Free Images - iStock  | Deer forest scotland, Baby deer forest, Whitetail deer forest">
            <a:extLst>
              <a:ext uri="{FF2B5EF4-FFF2-40B4-BE49-F238E27FC236}">
                <a16:creationId xmlns:a16="http://schemas.microsoft.com/office/drawing/2014/main" id="{59B16ED6-3436-B714-D32F-23CBE4692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320" y="5409259"/>
            <a:ext cx="1934220" cy="12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21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ABBFD-DEB1-F277-FD17-3ADA27405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D03B37F-7EAD-66A1-2C35-F5C9193B9119}"/>
              </a:ext>
            </a:extLst>
          </p:cNvPr>
          <p:cNvSpPr txBox="1"/>
          <p:nvPr/>
        </p:nvSpPr>
        <p:spPr>
          <a:xfrm>
            <a:off x="357509" y="330009"/>
            <a:ext cx="1078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Step 1: Proof of Concept Simulator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ED9AC9-28E8-C652-04F0-2EF4BFD520E4}"/>
                  </a:ext>
                </a:extLst>
              </p:cNvPr>
              <p:cNvSpPr txBox="1"/>
              <p:nvPr/>
            </p:nvSpPr>
            <p:spPr>
              <a:xfrm>
                <a:off x="705852" y="1059120"/>
                <a:ext cx="1078029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Results: </a:t>
                </a:r>
                <a:r>
                  <a:rPr lang="en-US" sz="32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High/Low Quality Measurement </a:t>
                </a:r>
                <a:br>
                  <a:rPr lang="en-US" sz="32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en-US" sz="32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Markov-like Strategy with Markovian Environment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Comparing an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=1</m:t>
                    </m:r>
                  </m:oMath>
                </a14:m>
                <a:r>
                  <a:rPr lang="en-US" sz="3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𝑚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=4</m:t>
                    </m:r>
                  </m:oMath>
                </a14:m>
                <a:r>
                  <a:rPr lang="en-US" sz="3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Markovian Strategy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ED9AC9-28E8-C652-04F0-2EF4BFD52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52" y="1059120"/>
                <a:ext cx="10780295" cy="1569660"/>
              </a:xfrm>
              <a:prstGeom prst="rect">
                <a:avLst/>
              </a:prstGeom>
              <a:blipFill>
                <a:blip r:embed="rId2"/>
                <a:stretch>
                  <a:fillRect l="-1471" t="-5058" b="-1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84644328-188D-49D4-E2AA-35EC39571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766" y="2915222"/>
            <a:ext cx="3908773" cy="361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C718962-CB99-FB45-8941-E53E3EA8D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168" y="2915222"/>
            <a:ext cx="3908773" cy="361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642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6F5FC-C656-F236-82CA-909D83A62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6FA29B0D-9E94-B7B1-48EA-C8E65A56EC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0963875"/>
                  </p:ext>
                </p:extLst>
              </p:nvPr>
            </p:nvGraphicFramePr>
            <p:xfrm>
              <a:off x="430082" y="2628780"/>
              <a:ext cx="8128000" cy="404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78954659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031808031"/>
                        </a:ext>
                      </a:extLst>
                    </a:gridCol>
                  </a:tblGrid>
                  <a:tr h="202351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  <m:t>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  <m:t>𝒑</m:t>
                                    </m:r>
                                  </m:sub>
                                </m:sSub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  <m:t>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71003054"/>
                      </a:ext>
                    </a:extLst>
                  </a:tr>
                  <a:tr h="202351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  <m:t>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  <m:t>𝒑</m:t>
                                    </m:r>
                                  </m:sub>
                                </m:sSub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28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  <m:t>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25424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6FA29B0D-9E94-B7B1-48EA-C8E65A56EC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0963875"/>
                  </p:ext>
                </p:extLst>
              </p:nvPr>
            </p:nvGraphicFramePr>
            <p:xfrm>
              <a:off x="430082" y="2628780"/>
              <a:ext cx="8128000" cy="40470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78954659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031808031"/>
                        </a:ext>
                      </a:extLst>
                    </a:gridCol>
                  </a:tblGrid>
                  <a:tr h="2023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0" t="-300" r="-100300" b="-1003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150" t="-300" r="-300" b="-1003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1003054"/>
                      </a:ext>
                    </a:extLst>
                  </a:tr>
                  <a:tr h="2023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50" t="-100602" r="-100300" b="-6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150" t="-100602" r="-300" b="-6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254244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60ED2993-4742-C48A-EFF7-AC374A31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4987" y="2649393"/>
            <a:ext cx="2688876" cy="198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FE82E6-BE96-011A-8147-C08741B1A9E0}"/>
              </a:ext>
            </a:extLst>
          </p:cNvPr>
          <p:cNvSpPr txBox="1"/>
          <p:nvPr/>
        </p:nvSpPr>
        <p:spPr>
          <a:xfrm>
            <a:off x="357509" y="330009"/>
            <a:ext cx="1078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Step 1: Proof of Concept Simulator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BF46C-8FD8-4980-377D-09591B9CE31C}"/>
              </a:ext>
            </a:extLst>
          </p:cNvPr>
          <p:cNvSpPr txBox="1"/>
          <p:nvPr/>
        </p:nvSpPr>
        <p:spPr>
          <a:xfrm>
            <a:off x="705852" y="1059120"/>
            <a:ext cx="11140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Results: </a:t>
            </a:r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High/Low Quality Measurement </a:t>
            </a:r>
            <a:b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Markov-like Strategy with Markovian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Comparing Markovian strategies against a static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0965F3-F73A-36C1-C7D1-1F92736C63A1}"/>
                  </a:ext>
                </a:extLst>
              </p:cNvPr>
              <p:cNvSpPr txBox="1"/>
              <p:nvPr/>
            </p:nvSpPr>
            <p:spPr>
              <a:xfrm>
                <a:off x="8731490" y="2628780"/>
                <a:ext cx="3513220" cy="3908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One interpretation:</a:t>
                </a:r>
              </a:p>
              <a:p>
                <a:endParaRPr lang="en-US" sz="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If a low-quality measurement takes 1J of energy, and a high-quality one takes 3J, then the total energy needed is: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=1)</m:t>
                    </m:r>
                  </m:oMath>
                </a14:m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: 620J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=4)</m:t>
                    </m:r>
                  </m:oMath>
                </a14:m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: 678J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Static:    1500J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0965F3-F73A-36C1-C7D1-1F92736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490" y="2628780"/>
                <a:ext cx="3513220" cy="3908762"/>
              </a:xfrm>
              <a:prstGeom prst="rect">
                <a:avLst/>
              </a:prstGeom>
              <a:blipFill>
                <a:blip r:embed="rId4"/>
                <a:stretch>
                  <a:fillRect l="-2600" t="-1092" b="-2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7B28579D-BADB-CDE3-1BB7-E875DB890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7656" y="2649393"/>
            <a:ext cx="2688876" cy="198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25B9A84-54F0-03CD-0D2C-AD573CC9D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4987" y="4676463"/>
            <a:ext cx="2688876" cy="198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6BA2B11-B19A-C461-4D8F-71481244F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7656" y="4676463"/>
            <a:ext cx="2688876" cy="198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38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5E2D1-52BF-FD8F-C83A-EF1015170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1C5F6BE-A8E5-0EE0-08CD-A727DFCBC90D}"/>
              </a:ext>
            </a:extLst>
          </p:cNvPr>
          <p:cNvSpPr txBox="1"/>
          <p:nvPr/>
        </p:nvSpPr>
        <p:spPr>
          <a:xfrm>
            <a:off x="357509" y="330009"/>
            <a:ext cx="1078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Step 1: Proof of Concept Simulator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EC7D6-978A-5401-ABAA-CA19FB5FE379}"/>
              </a:ext>
            </a:extLst>
          </p:cNvPr>
          <p:cNvSpPr txBox="1"/>
          <p:nvPr/>
        </p:nvSpPr>
        <p:spPr>
          <a:xfrm>
            <a:off x="705852" y="1059120"/>
            <a:ext cx="107802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Results: </a:t>
            </a:r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High/Low Frequency Markov-like Strategy with Markovian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Low Frequency: 1/sec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High Frequency: 2/sec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51BEDCCC-791F-5C92-A89C-8EA96E2923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3202562"/>
                  </p:ext>
                </p:extLst>
              </p:nvPr>
            </p:nvGraphicFramePr>
            <p:xfrm>
              <a:off x="1124476" y="3381613"/>
              <a:ext cx="7008872" cy="314637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04436">
                      <a:extLst>
                        <a:ext uri="{9D8B030D-6E8A-4147-A177-3AD203B41FA5}">
                          <a16:colId xmlns:a16="http://schemas.microsoft.com/office/drawing/2014/main" val="3789546597"/>
                        </a:ext>
                      </a:extLst>
                    </a:gridCol>
                    <a:gridCol w="3504436">
                      <a:extLst>
                        <a:ext uri="{9D8B030D-6E8A-4147-A177-3AD203B41FA5}">
                          <a16:colId xmlns:a16="http://schemas.microsoft.com/office/drawing/2014/main" val="1031808031"/>
                        </a:ext>
                      </a:extLst>
                    </a:gridCol>
                  </a:tblGrid>
                  <a:tr h="31463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  <m:t>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  <m:t>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710030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51BEDCCC-791F-5C92-A89C-8EA96E2923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3202562"/>
                  </p:ext>
                </p:extLst>
              </p:nvPr>
            </p:nvGraphicFramePr>
            <p:xfrm>
              <a:off x="1124476" y="3381613"/>
              <a:ext cx="7008872" cy="314637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04436">
                      <a:extLst>
                        <a:ext uri="{9D8B030D-6E8A-4147-A177-3AD203B41FA5}">
                          <a16:colId xmlns:a16="http://schemas.microsoft.com/office/drawing/2014/main" val="3789546597"/>
                        </a:ext>
                      </a:extLst>
                    </a:gridCol>
                    <a:gridCol w="3504436">
                      <a:extLst>
                        <a:ext uri="{9D8B030D-6E8A-4147-A177-3AD203B41FA5}">
                          <a16:colId xmlns:a16="http://schemas.microsoft.com/office/drawing/2014/main" val="1031808031"/>
                        </a:ext>
                      </a:extLst>
                    </a:gridCol>
                  </a:tblGrid>
                  <a:tr h="31463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4" t="-193" r="-100174" b="-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348" t="-193" r="-348" b="-3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10030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1E4C93A-DC39-0E6B-AE15-60B697948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1363" y="3905107"/>
            <a:ext cx="3308093" cy="24387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92870B-FD77-6AC1-52EF-A84E16431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3189" y="3905107"/>
            <a:ext cx="3308093" cy="243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60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65700-D4AC-4DC2-BCDF-66EAE528A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B4034CC-5325-9309-B808-2FED58C74A99}"/>
              </a:ext>
            </a:extLst>
          </p:cNvPr>
          <p:cNvSpPr txBox="1"/>
          <p:nvPr/>
        </p:nvSpPr>
        <p:spPr>
          <a:xfrm>
            <a:off x="357509" y="330009"/>
            <a:ext cx="1078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Step 1: Proof of Concept Simulator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9EC949-DF45-C7A5-117A-E6599CB90E69}"/>
              </a:ext>
            </a:extLst>
          </p:cNvPr>
          <p:cNvSpPr txBox="1"/>
          <p:nvPr/>
        </p:nvSpPr>
        <p:spPr>
          <a:xfrm>
            <a:off x="705852" y="1059120"/>
            <a:ext cx="107802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Results: </a:t>
            </a:r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High/Low Frequency Markov-like Strategy with Markovian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Low Frequency: 1/sec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High Frequency: 2/sec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4878F44-EFEE-C189-FF3D-9FAB088796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24476" y="3381613"/>
              <a:ext cx="7008872" cy="314637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04436">
                      <a:extLst>
                        <a:ext uri="{9D8B030D-6E8A-4147-A177-3AD203B41FA5}">
                          <a16:colId xmlns:a16="http://schemas.microsoft.com/office/drawing/2014/main" val="3789546597"/>
                        </a:ext>
                      </a:extLst>
                    </a:gridCol>
                    <a:gridCol w="3504436">
                      <a:extLst>
                        <a:ext uri="{9D8B030D-6E8A-4147-A177-3AD203B41FA5}">
                          <a16:colId xmlns:a16="http://schemas.microsoft.com/office/drawing/2014/main" val="1031808031"/>
                        </a:ext>
                      </a:extLst>
                    </a:gridCol>
                  </a:tblGrid>
                  <a:tr h="31463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  <m:t>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cs typeface="Helvetica" panose="020B0604020202020204" pitchFamily="34" charset="0"/>
                                      </a:rPr>
                                      <m:t>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710030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4878F44-EFEE-C189-FF3D-9FAB088796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24476" y="3381613"/>
              <a:ext cx="7008872" cy="314637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04436">
                      <a:extLst>
                        <a:ext uri="{9D8B030D-6E8A-4147-A177-3AD203B41FA5}">
                          <a16:colId xmlns:a16="http://schemas.microsoft.com/office/drawing/2014/main" val="3789546597"/>
                        </a:ext>
                      </a:extLst>
                    </a:gridCol>
                    <a:gridCol w="3504436">
                      <a:extLst>
                        <a:ext uri="{9D8B030D-6E8A-4147-A177-3AD203B41FA5}">
                          <a16:colId xmlns:a16="http://schemas.microsoft.com/office/drawing/2014/main" val="1031808031"/>
                        </a:ext>
                      </a:extLst>
                    </a:gridCol>
                  </a:tblGrid>
                  <a:tr h="31463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4" t="-193" r="-100174" b="-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348" t="-193" r="-348" b="-3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10030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180C257-B769-A823-6871-BF0C224BE3EB}"/>
              </a:ext>
            </a:extLst>
          </p:cNvPr>
          <p:cNvSpPr txBox="1"/>
          <p:nvPr/>
        </p:nvSpPr>
        <p:spPr>
          <a:xfrm>
            <a:off x="8291477" y="2917538"/>
            <a:ext cx="37263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The Markovian strategy generates 2x as much </a:t>
            </a: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relevant data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as the static strategy at low frequency.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The Markovian strategy generates 0.56x as much </a:t>
            </a: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total data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as the static strategy at high frequency.</a:t>
            </a:r>
            <a:endParaRPr lang="en-US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84C97-17DA-6C96-D507-6608F3559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95" y="3905107"/>
            <a:ext cx="3331430" cy="24387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FBE2C-E498-5550-5057-444357DE7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1521" y="3905107"/>
            <a:ext cx="3331430" cy="243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2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B67993-D520-C6B5-88D7-E74D0F269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ACF7768-2D3B-D652-1BB7-7338A2F0E6B4}"/>
              </a:ext>
            </a:extLst>
          </p:cNvPr>
          <p:cNvSpPr txBox="1"/>
          <p:nvPr/>
        </p:nvSpPr>
        <p:spPr>
          <a:xfrm>
            <a:off x="497306" y="364384"/>
            <a:ext cx="712269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Problem: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Consider a video-based AI job that recognizes animals run on a SAGE node in the wilderness. When we consider the constraints of this setting, running the task regularly without any change may cause problems:</a:t>
            </a:r>
          </a:p>
        </p:txBody>
      </p:sp>
      <p:pic>
        <p:nvPicPr>
          <p:cNvPr id="2" name="Picture 2" descr="154,900+ Deer Forest Stock Photos, Pictures &amp; Royalty-Free Images - iStock  | Deer forest scotland, Baby deer forest, Whitetail deer forest">
            <a:extLst>
              <a:ext uri="{FF2B5EF4-FFF2-40B4-BE49-F238E27FC236}">
                <a16:creationId xmlns:a16="http://schemas.microsoft.com/office/drawing/2014/main" id="{C531D86E-3B6C-17F1-B4DD-75C073DFC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093" y="670803"/>
            <a:ext cx="3964262" cy="264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93BF30-D9A8-6612-1A34-93416A86F5AF}"/>
              </a:ext>
            </a:extLst>
          </p:cNvPr>
          <p:cNvSpPr txBox="1"/>
          <p:nvPr/>
        </p:nvSpPr>
        <p:spPr>
          <a:xfrm>
            <a:off x="-74482" y="2892630"/>
            <a:ext cx="1234096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Too much data is generated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Not all of it can be sent to the cloud for processing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Much of the data is irrelevant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Only some parts of the video have an animal in it</a:t>
            </a:r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Interesting events are urgent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Other types of sensors, or even other SAGE nodes, may want to collect data from the event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Resources are scarce</a:t>
            </a:r>
            <a:endParaRPr lang="en-US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In a high load / low power setting, running jobs at all times may not be feasible</a:t>
            </a:r>
          </a:p>
        </p:txBody>
      </p:sp>
    </p:spTree>
    <p:extLst>
      <p:ext uri="{BB962C8B-B14F-4D97-AF65-F5344CB8AC3E}">
        <p14:creationId xmlns:p14="http://schemas.microsoft.com/office/powerpoint/2010/main" val="175992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0ACF4-A0AB-1A4F-AE29-3368FD2B6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827C033-7E4E-E159-3BA3-089820F38963}"/>
              </a:ext>
            </a:extLst>
          </p:cNvPr>
          <p:cNvSpPr txBox="1"/>
          <p:nvPr/>
        </p:nvSpPr>
        <p:spPr>
          <a:xfrm>
            <a:off x="357509" y="330009"/>
            <a:ext cx="1078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What’s Next?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BCC40-0070-0894-38F9-E67233CE11AF}"/>
              </a:ext>
            </a:extLst>
          </p:cNvPr>
          <p:cNvSpPr txBox="1"/>
          <p:nvPr/>
        </p:nvSpPr>
        <p:spPr>
          <a:xfrm>
            <a:off x="705852" y="1059120"/>
            <a:ext cx="1078029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We are currently looking for a good dataset that is (hopefully) prelabelled, and which would be appropriate for a job that can be run on a SAGE node and tested.</a:t>
            </a:r>
          </a:p>
          <a:p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Based on that dataset &amp; job, we might build new models for the environment &amp; strategy.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E32F0A-0E32-93D6-7F84-82191FE00717}"/>
              </a:ext>
            </a:extLst>
          </p:cNvPr>
          <p:cNvSpPr/>
          <p:nvPr/>
        </p:nvSpPr>
        <p:spPr>
          <a:xfrm>
            <a:off x="2218388" y="1382255"/>
            <a:ext cx="2928830" cy="1727049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2. Apply a real use case to the simulator and collect metrics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F934655-23EB-BB90-3543-B6F5E66FD22C}"/>
              </a:ext>
            </a:extLst>
          </p:cNvPr>
          <p:cNvSpPr/>
          <p:nvPr/>
        </p:nvSpPr>
        <p:spPr>
          <a:xfrm>
            <a:off x="6114327" y="1382255"/>
            <a:ext cx="3015917" cy="1727049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3. Deploy a strategy designed using our framework to a SAGE node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ED34117-DF6C-0D94-A766-7158C6C5ECED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>
            <a:off x="5147218" y="2245780"/>
            <a:ext cx="96710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18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A28C-9094-586B-5301-DCDA342AD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F504970-EC40-73F8-A52D-C8DA98F4F310}"/>
              </a:ext>
            </a:extLst>
          </p:cNvPr>
          <p:cNvSpPr txBox="1"/>
          <p:nvPr/>
        </p:nvSpPr>
        <p:spPr>
          <a:xfrm>
            <a:off x="497306" y="364384"/>
            <a:ext cx="712269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Problem: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Consider a video-based AI job that recognizes animals run on a SAGE node in the wilderness. When we consider the constraints of this setting, running the task regularly without any change may cause problems:</a:t>
            </a:r>
          </a:p>
        </p:txBody>
      </p:sp>
      <p:pic>
        <p:nvPicPr>
          <p:cNvPr id="2" name="Picture 2" descr="154,900+ Deer Forest Stock Photos, Pictures &amp; Royalty-Free Images - iStock  | Deer forest scotland, Baby deer forest, Whitetail deer forest">
            <a:extLst>
              <a:ext uri="{FF2B5EF4-FFF2-40B4-BE49-F238E27FC236}">
                <a16:creationId xmlns:a16="http://schemas.microsoft.com/office/drawing/2014/main" id="{9E3EA946-B9A3-DB6A-ECA6-90B319EE5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093" y="670803"/>
            <a:ext cx="3964262" cy="264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2A8D33-5EAE-D1F6-1937-A414888A195F}"/>
              </a:ext>
            </a:extLst>
          </p:cNvPr>
          <p:cNvSpPr txBox="1"/>
          <p:nvPr/>
        </p:nvSpPr>
        <p:spPr>
          <a:xfrm>
            <a:off x="-74482" y="2892630"/>
            <a:ext cx="123409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Too much data is generated</a:t>
            </a:r>
          </a:p>
        </p:txBody>
      </p:sp>
    </p:spTree>
    <p:extLst>
      <p:ext uri="{BB962C8B-B14F-4D97-AF65-F5344CB8AC3E}">
        <p14:creationId xmlns:p14="http://schemas.microsoft.com/office/powerpoint/2010/main" val="1274474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57645-BA27-351D-3E28-7FC4943B6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4AAA85B-4D08-810E-AAFB-2B3D3C783038}"/>
              </a:ext>
            </a:extLst>
          </p:cNvPr>
          <p:cNvSpPr txBox="1"/>
          <p:nvPr/>
        </p:nvSpPr>
        <p:spPr>
          <a:xfrm>
            <a:off x="497306" y="364384"/>
            <a:ext cx="712269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Problem: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Consider a video-based AI job that recognizes animals run on a SAGE node in the wilderness. When we consider the constraints of this setting, running the task regularly without any change may cause problems:</a:t>
            </a:r>
          </a:p>
        </p:txBody>
      </p:sp>
      <p:pic>
        <p:nvPicPr>
          <p:cNvPr id="2" name="Picture 2" descr="154,900+ Deer Forest Stock Photos, Pictures &amp; Royalty-Free Images - iStock  | Deer forest scotland, Baby deer forest, Whitetail deer forest">
            <a:extLst>
              <a:ext uri="{FF2B5EF4-FFF2-40B4-BE49-F238E27FC236}">
                <a16:creationId xmlns:a16="http://schemas.microsoft.com/office/drawing/2014/main" id="{DB86DFB7-C905-A577-D68C-D92F770EC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093" y="670803"/>
            <a:ext cx="3964262" cy="264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5DABDB-82CD-2A92-17C1-C08148A21135}"/>
              </a:ext>
            </a:extLst>
          </p:cNvPr>
          <p:cNvSpPr txBox="1"/>
          <p:nvPr/>
        </p:nvSpPr>
        <p:spPr>
          <a:xfrm>
            <a:off x="-74482" y="2892630"/>
            <a:ext cx="1234096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Too much data is generated</a:t>
            </a:r>
            <a:b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5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8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sz="2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Much of the data is irrelevant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82FE58-D40E-04A9-E6D6-348344F71949}"/>
              </a:ext>
            </a:extLst>
          </p:cNvPr>
          <p:cNvSpPr/>
          <p:nvPr/>
        </p:nvSpPr>
        <p:spPr>
          <a:xfrm>
            <a:off x="9831519" y="1567544"/>
            <a:ext cx="1573053" cy="1451334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55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99001-1610-3DE6-FD81-F0606F854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B00FDE5-61B5-208E-BC34-7056F700DCCF}"/>
              </a:ext>
            </a:extLst>
          </p:cNvPr>
          <p:cNvSpPr txBox="1"/>
          <p:nvPr/>
        </p:nvSpPr>
        <p:spPr>
          <a:xfrm>
            <a:off x="497306" y="364384"/>
            <a:ext cx="712269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Problem: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Consider a video-based AI job that recognizes animals run on a SAGE node in the wilderness. When we consider the constraints of this setting, running the task regularly without any change may cause problems:</a:t>
            </a:r>
          </a:p>
        </p:txBody>
      </p:sp>
      <p:pic>
        <p:nvPicPr>
          <p:cNvPr id="2" name="Picture 2" descr="154,900+ Deer Forest Stock Photos, Pictures &amp; Royalty-Free Images - iStock  | Deer forest scotland, Baby deer forest, Whitetail deer forest">
            <a:extLst>
              <a:ext uri="{FF2B5EF4-FFF2-40B4-BE49-F238E27FC236}">
                <a16:creationId xmlns:a16="http://schemas.microsoft.com/office/drawing/2014/main" id="{6E216365-8BFB-4FE3-7C36-0861EDF6B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948" y="2327418"/>
            <a:ext cx="3304746" cy="220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43D95C-0895-DC2A-DF28-2243261116B7}"/>
              </a:ext>
            </a:extLst>
          </p:cNvPr>
          <p:cNvSpPr txBox="1"/>
          <p:nvPr/>
        </p:nvSpPr>
        <p:spPr>
          <a:xfrm>
            <a:off x="-74481" y="2892630"/>
            <a:ext cx="712269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Too much data is generated</a:t>
            </a:r>
            <a:b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5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8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sz="2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Much of the data is irrelevant</a:t>
            </a:r>
            <a:b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8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sz="2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Interesting events are urgent</a:t>
            </a:r>
            <a:b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8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sz="2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7BC1BC-171A-A12C-4C60-4E4B5E68F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818" y="137504"/>
            <a:ext cx="2451005" cy="18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F677C88-FCCE-394A-E409-CDDC7EB41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818" y="4882242"/>
            <a:ext cx="2451005" cy="18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06CF87-FF37-E390-9653-C169D336E9D1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>
            <a:off x="10042321" y="1975758"/>
            <a:ext cx="0" cy="3516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5E08A2-7ED0-0372-727F-23F2DDCCDB04}"/>
              </a:ext>
            </a:extLst>
          </p:cNvPr>
          <p:cNvCxnSpPr>
            <a:cxnSpLocks/>
          </p:cNvCxnSpPr>
          <p:nvPr/>
        </p:nvCxnSpPr>
        <p:spPr>
          <a:xfrm>
            <a:off x="10006761" y="4530582"/>
            <a:ext cx="0" cy="3516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71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80F96-0ACE-9C2C-56F3-89EC42690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AB664BE-FB0C-4A58-A9A5-95E637E203AE}"/>
              </a:ext>
            </a:extLst>
          </p:cNvPr>
          <p:cNvSpPr txBox="1"/>
          <p:nvPr/>
        </p:nvSpPr>
        <p:spPr>
          <a:xfrm>
            <a:off x="497306" y="364384"/>
            <a:ext cx="712269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Problem: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Consider a video-based AI job that recognizes animals run on a SAGE node in the wilderness. When we consider the constraints of this setting, running the task regularly without any change may cause problems:</a:t>
            </a:r>
          </a:p>
        </p:txBody>
      </p:sp>
      <p:pic>
        <p:nvPicPr>
          <p:cNvPr id="2" name="Picture 2" descr="154,900+ Deer Forest Stock Photos, Pictures &amp; Royalty-Free Images - iStock  | Deer forest scotland, Baby deer forest, Whitetail deer forest">
            <a:extLst>
              <a:ext uri="{FF2B5EF4-FFF2-40B4-BE49-F238E27FC236}">
                <a16:creationId xmlns:a16="http://schemas.microsoft.com/office/drawing/2014/main" id="{6ED390D8-96AF-7FE0-FD84-37DB4FCFB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093" y="364384"/>
            <a:ext cx="3964262" cy="264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B08397-E530-B6A6-34B8-9AC451063CDA}"/>
              </a:ext>
            </a:extLst>
          </p:cNvPr>
          <p:cNvSpPr txBox="1"/>
          <p:nvPr/>
        </p:nvSpPr>
        <p:spPr>
          <a:xfrm>
            <a:off x="-74481" y="2892630"/>
            <a:ext cx="73896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Too much data is generated</a:t>
            </a:r>
            <a:b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5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8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sz="2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Much of the data is irrelevant</a:t>
            </a:r>
            <a:b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8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sz="2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Interesting events are urgent</a:t>
            </a:r>
            <a:b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8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sz="2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Resources are scarce</a:t>
            </a:r>
            <a:endParaRPr lang="en-US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E589EC-9CBE-7666-0F81-29CC3E95B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6" b="9059"/>
          <a:stretch>
            <a:fillRect/>
          </a:stretch>
        </p:blipFill>
        <p:spPr bwMode="auto">
          <a:xfrm>
            <a:off x="8348054" y="3208994"/>
            <a:ext cx="3232340" cy="338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857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CF419E4-91EE-6885-7DEC-49A577282FEE}"/>
              </a:ext>
            </a:extLst>
          </p:cNvPr>
          <p:cNvSpPr txBox="1"/>
          <p:nvPr/>
        </p:nvSpPr>
        <p:spPr>
          <a:xfrm>
            <a:off x="763145" y="666893"/>
            <a:ext cx="1078029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Goal: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Devise a </a:t>
            </a:r>
            <a:r>
              <a:rPr lang="en-US" sz="28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framework</a:t>
            </a:r>
            <a:r>
              <a:rPr lang="en-US" sz="28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dynamic data collection strategies 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at the edge. This framework should be: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General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– no application-specific dependencies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At-the-edge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– only relies on local decision-making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A95D430-3189-ED52-8AAC-DE62E7739D92}"/>
              </a:ext>
            </a:extLst>
          </p:cNvPr>
          <p:cNvSpPr/>
          <p:nvPr/>
        </p:nvSpPr>
        <p:spPr>
          <a:xfrm>
            <a:off x="669185" y="3993107"/>
            <a:ext cx="2928830" cy="1727049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1. Design a simulator to be used for testing &amp; exploration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5E47D08-4450-37B9-B800-0EA3F5CB4798}"/>
              </a:ext>
            </a:extLst>
          </p:cNvPr>
          <p:cNvSpPr/>
          <p:nvPr/>
        </p:nvSpPr>
        <p:spPr>
          <a:xfrm>
            <a:off x="4631585" y="3993104"/>
            <a:ext cx="2928830" cy="1727049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2. Apply a real use case to the simulator and collect metrics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4DD27E9-9AC7-AE56-9FD8-7C24ABA556AB}"/>
              </a:ext>
            </a:extLst>
          </p:cNvPr>
          <p:cNvSpPr/>
          <p:nvPr/>
        </p:nvSpPr>
        <p:spPr>
          <a:xfrm>
            <a:off x="8506898" y="3993104"/>
            <a:ext cx="3015917" cy="1727049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3. Deploy a strategy designed using our framework to a SAGE node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C1CB81-A148-D1AA-74B3-23EAD597797F}"/>
              </a:ext>
            </a:extLst>
          </p:cNvPr>
          <p:cNvCxnSpPr>
            <a:cxnSpLocks/>
            <a:stCxn id="17" idx="3"/>
            <a:endCxn id="31" idx="1"/>
          </p:cNvCxnSpPr>
          <p:nvPr/>
        </p:nvCxnSpPr>
        <p:spPr>
          <a:xfrm flipV="1">
            <a:off x="3598015" y="4856629"/>
            <a:ext cx="1033570" cy="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80E23F8-0E56-AD98-D708-48FC98DA8C09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7560415" y="4856629"/>
            <a:ext cx="94648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92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1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18ECF-B63D-882D-D725-621E5F12D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A105F4A-245C-ACFA-80DF-7504C3396439}"/>
              </a:ext>
            </a:extLst>
          </p:cNvPr>
          <p:cNvSpPr txBox="1"/>
          <p:nvPr/>
        </p:nvSpPr>
        <p:spPr>
          <a:xfrm>
            <a:off x="763145" y="666893"/>
            <a:ext cx="1078029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Goal: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Devise a </a:t>
            </a:r>
            <a:r>
              <a:rPr lang="en-US" sz="28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framework</a:t>
            </a:r>
            <a:r>
              <a:rPr lang="en-US" sz="28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dynamic data collection strategies 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at the edge. This framework should be: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General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– no application-specific dependencies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At-the-edge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– only relies on local decision-making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6036145-75FC-7B82-C061-7CA87B0B6044}"/>
              </a:ext>
            </a:extLst>
          </p:cNvPr>
          <p:cNvSpPr/>
          <p:nvPr/>
        </p:nvSpPr>
        <p:spPr>
          <a:xfrm>
            <a:off x="669185" y="3993107"/>
            <a:ext cx="2928830" cy="1727049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1. Design a simulator to be used for testing &amp; exploration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15FA769-E252-763D-E971-676340D93772}"/>
              </a:ext>
            </a:extLst>
          </p:cNvPr>
          <p:cNvSpPr/>
          <p:nvPr/>
        </p:nvSpPr>
        <p:spPr>
          <a:xfrm>
            <a:off x="4631585" y="3993104"/>
            <a:ext cx="2928830" cy="1727049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2. Apply a real use case to the simulator and collect metrics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763DC99-E4B3-4EA2-263A-1DDDC6F800DC}"/>
              </a:ext>
            </a:extLst>
          </p:cNvPr>
          <p:cNvSpPr/>
          <p:nvPr/>
        </p:nvSpPr>
        <p:spPr>
          <a:xfrm>
            <a:off x="8506898" y="3993104"/>
            <a:ext cx="3015917" cy="1727049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3. Deploy a strategy designed using our framework to a SAGE node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CBAB57F-5939-D904-B1E9-C4A9294B8175}"/>
              </a:ext>
            </a:extLst>
          </p:cNvPr>
          <p:cNvCxnSpPr>
            <a:cxnSpLocks/>
            <a:stCxn id="17" idx="3"/>
            <a:endCxn id="31" idx="1"/>
          </p:cNvCxnSpPr>
          <p:nvPr/>
        </p:nvCxnSpPr>
        <p:spPr>
          <a:xfrm flipV="1">
            <a:off x="3598015" y="4856629"/>
            <a:ext cx="1033570" cy="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BD13B8B-98A2-AD59-3200-1276947791A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7560415" y="4856629"/>
            <a:ext cx="94648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4EC9A2A-E6B0-7A8F-FD24-85703D906E80}"/>
              </a:ext>
            </a:extLst>
          </p:cNvPr>
          <p:cNvSpPr/>
          <p:nvPr/>
        </p:nvSpPr>
        <p:spPr>
          <a:xfrm>
            <a:off x="1784113" y="3711050"/>
            <a:ext cx="3801978" cy="229115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3904B9A5-67DE-23D2-0F81-5A34BB9994D8}"/>
              </a:ext>
            </a:extLst>
          </p:cNvPr>
          <p:cNvSpPr/>
          <p:nvPr/>
        </p:nvSpPr>
        <p:spPr>
          <a:xfrm>
            <a:off x="6416844" y="3711052"/>
            <a:ext cx="4060942" cy="2291155"/>
          </a:xfrm>
          <a:prstGeom prst="snip2Diag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ysClr val="windowText" lastClr="000000"/>
                </a:solidFill>
              </a:rPr>
              <a:t>Strategy</a:t>
            </a:r>
          </a:p>
        </p:txBody>
      </p:sp>
    </p:spTree>
    <p:extLst>
      <p:ext uri="{BB962C8B-B14F-4D97-AF65-F5344CB8AC3E}">
        <p14:creationId xmlns:p14="http://schemas.microsoft.com/office/powerpoint/2010/main" val="564469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FD28F-5E05-6220-5826-0EEF8E888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562FB0C-3CAB-FEAB-B4AE-E7D767FE199E}"/>
              </a:ext>
            </a:extLst>
          </p:cNvPr>
          <p:cNvSpPr txBox="1"/>
          <p:nvPr/>
        </p:nvSpPr>
        <p:spPr>
          <a:xfrm>
            <a:off x="394201" y="288758"/>
            <a:ext cx="1078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Environmental Model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E28A9C-5AA2-AAEA-6A4F-CC858F1031F3}"/>
              </a:ext>
            </a:extLst>
          </p:cNvPr>
          <p:cNvSpPr/>
          <p:nvPr/>
        </p:nvSpPr>
        <p:spPr>
          <a:xfrm>
            <a:off x="4880569" y="2770899"/>
            <a:ext cx="2928830" cy="172704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ysClr val="windowText" lastClr="000000"/>
                </a:solidFill>
              </a:rPr>
              <a:t>Environment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36870199-C3F4-8890-C129-6233E47162DC}"/>
              </a:ext>
            </a:extLst>
          </p:cNvPr>
          <p:cNvSpPr/>
          <p:nvPr/>
        </p:nvSpPr>
        <p:spPr>
          <a:xfrm>
            <a:off x="7957704" y="1579629"/>
            <a:ext cx="358156" cy="4109590"/>
          </a:xfrm>
          <a:prstGeom prst="leftBrace">
            <a:avLst>
              <a:gd name="adj1" fmla="val 11439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452C405-EFE0-BD71-E183-D9DBF51B8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8" b="28767"/>
          <a:stretch>
            <a:fillRect/>
          </a:stretch>
        </p:blipFill>
        <p:spPr bwMode="auto">
          <a:xfrm>
            <a:off x="8589426" y="1021657"/>
            <a:ext cx="2890630" cy="182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raffic static space occupancy box">
            <a:extLst>
              <a:ext uri="{FF2B5EF4-FFF2-40B4-BE49-F238E27FC236}">
                <a16:creationId xmlns:a16="http://schemas.microsoft.com/office/drawing/2014/main" id="{6F1F8B96-4EC9-CE80-CD98-451F3F449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426" y="2921509"/>
            <a:ext cx="2890630" cy="12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ACBC6-7B98-E37F-AD94-7066250B8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32"/>
          <a:stretch>
            <a:fillRect/>
          </a:stretch>
        </p:blipFill>
        <p:spPr bwMode="auto">
          <a:xfrm>
            <a:off x="8464165" y="4358551"/>
            <a:ext cx="3141153" cy="179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0133D0-EC1A-6839-C7AA-A855E6CCD136}"/>
              </a:ext>
            </a:extLst>
          </p:cNvPr>
          <p:cNvCxnSpPr>
            <a:cxnSpLocks/>
          </p:cNvCxnSpPr>
          <p:nvPr/>
        </p:nvCxnSpPr>
        <p:spPr>
          <a:xfrm flipH="1" flipV="1">
            <a:off x="3953233" y="2770899"/>
            <a:ext cx="854211" cy="8635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315572-61E7-8DB1-EFEC-B8464208E75D}"/>
              </a:ext>
            </a:extLst>
          </p:cNvPr>
          <p:cNvCxnSpPr>
            <a:cxnSpLocks/>
          </p:cNvCxnSpPr>
          <p:nvPr/>
        </p:nvCxnSpPr>
        <p:spPr>
          <a:xfrm flipH="1">
            <a:off x="3952205" y="3779762"/>
            <a:ext cx="854211" cy="8635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12A7E0-6E8E-0E3C-DBF3-81DF7AA0231D}"/>
                  </a:ext>
                </a:extLst>
              </p:cNvPr>
              <p:cNvSpPr/>
              <p:nvPr/>
            </p:nvSpPr>
            <p:spPr>
              <a:xfrm>
                <a:off x="951278" y="1475612"/>
                <a:ext cx="2928830" cy="172704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ysClr val="windowText" lastClr="000000"/>
                    </a:solidFill>
                  </a:rPr>
                  <a:t>Markov Chain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𝒙𝒚</m:t>
                        </m:r>
                      </m:sub>
                    </m:sSub>
                    <m:r>
                      <a:rPr lang="en-US" sz="3200" b="1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=…</m:t>
                    </m:r>
                  </m:oMath>
                </a14:m>
                <a:endParaRPr lang="en-US" sz="3200" b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12A7E0-6E8E-0E3C-DBF3-81DF7AA023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78" y="1475612"/>
                <a:ext cx="2928830" cy="1727049"/>
              </a:xfrm>
              <a:prstGeom prst="rect">
                <a:avLst/>
              </a:prstGeom>
              <a:blipFill>
                <a:blip r:embed="rId5"/>
                <a:stretch>
                  <a:fillRect r="-103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250E3A0-D150-816C-EDD6-1A758E633011}"/>
              </a:ext>
            </a:extLst>
          </p:cNvPr>
          <p:cNvSpPr/>
          <p:nvPr/>
        </p:nvSpPr>
        <p:spPr>
          <a:xfrm>
            <a:off x="951278" y="4211524"/>
            <a:ext cx="2928830" cy="172704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ysClr val="windowText" lastClr="000000"/>
                </a:solidFill>
              </a:rPr>
              <a:t>Event occurs between x &amp; y hours…</a:t>
            </a:r>
          </a:p>
        </p:txBody>
      </p:sp>
    </p:spTree>
    <p:extLst>
      <p:ext uri="{BB962C8B-B14F-4D97-AF65-F5344CB8AC3E}">
        <p14:creationId xmlns:p14="http://schemas.microsoft.com/office/powerpoint/2010/main" val="363206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1049</Words>
  <Application>Microsoft Office PowerPoint</Application>
  <PresentationFormat>Widescreen</PresentationFormat>
  <Paragraphs>147</Paragraphs>
  <Slides>20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Helvetica</vt:lpstr>
      <vt:lpstr>Office Theme</vt:lpstr>
      <vt:lpstr>Application-agnostic Data Collection Strategies for AI  at the Edge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Henry Waichi Abrahamson</dc:creator>
  <cp:lastModifiedBy>Henry Waichi Abrahamson</cp:lastModifiedBy>
  <cp:revision>6</cp:revision>
  <dcterms:created xsi:type="dcterms:W3CDTF">2025-09-03T21:37:25Z</dcterms:created>
  <dcterms:modified xsi:type="dcterms:W3CDTF">2025-09-08T21:32:57Z</dcterms:modified>
</cp:coreProperties>
</file>